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jitMitra/IBM-DS-Capstone-Project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jitMitra/IBM-DS-Capstone-Project/blob/main/EDA%20with%20Visualis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jitMitra/IBM-DS-Capstone-Project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jitMitra/IBM-DS-Capstone-Project/blob/main/Folium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jitMitra/IBM-DS-Capstone-Project/blob/main/Hands%20on%20Lab%20Complete%20the%20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ajitMitra/IBM-DS-Capstone-Project/blob/main/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jitMitra/IBM-DS-Capstone-Project/blob/main/Data%20Collection%20webscrap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Amajit Mitra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September 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en-IN" sz="2400" dirty="0"/>
              <a:t>Type coercion for dates, numeric payloads; </a:t>
            </a:r>
            <a:r>
              <a:rPr lang="en-IN" sz="2400" dirty="0" err="1"/>
              <a:t>timezone</a:t>
            </a:r>
            <a:r>
              <a:rPr lang="en-IN" sz="2400" dirty="0"/>
              <a:t> normalization.</a:t>
            </a:r>
          </a:p>
          <a:p>
            <a:pPr>
              <a:defRPr sz="1800"/>
            </a:pPr>
            <a:r>
              <a:rPr lang="en-IN" sz="2400" dirty="0"/>
              <a:t>Feature engineering: success flag, orbit categories, payload bins.</a:t>
            </a:r>
          </a:p>
          <a:p>
            <a:pPr>
              <a:defRPr sz="1800"/>
            </a:pPr>
            <a:r>
              <a:rPr lang="en-IN" sz="2400" dirty="0"/>
              <a:t>Deduplication: site aliases, booster version standardization.</a:t>
            </a:r>
          </a:p>
          <a:p>
            <a:pPr>
              <a:defRPr sz="1800"/>
            </a:pPr>
            <a:r>
              <a:rPr lang="en-IN" sz="2400" dirty="0"/>
              <a:t>GitHub URL to wrangling notebooks:</a:t>
            </a:r>
          </a:p>
          <a:p>
            <a:pPr marL="0" indent="0">
              <a:buNone/>
              <a:defRPr sz="1800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https://github.com/AmajitMitra/IBM-DS-Capstone-Project/blob/main/Data%20wrangling.ipynb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  <a:defRPr sz="1800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400" dirty="0"/>
              <a:t>Univariate: distributions of payload, outcomes, orbits.</a:t>
            </a:r>
          </a:p>
          <a:p>
            <a:pPr>
              <a:defRPr sz="1800"/>
            </a:pPr>
            <a:r>
              <a:rPr lang="en-IN" sz="2400" dirty="0"/>
              <a:t>Bivariate: payload vs. success, flight number vs. site/orbit.</a:t>
            </a:r>
          </a:p>
          <a:p>
            <a:pPr>
              <a:defRPr sz="1800"/>
            </a:pPr>
            <a:r>
              <a:rPr lang="en-IN" sz="2400" dirty="0"/>
              <a:t>Temporal: yearly success trend by site/version.</a:t>
            </a:r>
          </a:p>
          <a:p>
            <a:pPr>
              <a:defRPr sz="1800"/>
            </a:pPr>
            <a:r>
              <a:rPr lang="en-IN" sz="2400" dirty="0"/>
              <a:t>Design: </a:t>
            </a:r>
            <a:r>
              <a:rPr lang="en-IN" sz="2400" dirty="0" err="1"/>
              <a:t>labeled</a:t>
            </a:r>
            <a:r>
              <a:rPr lang="en-IN" sz="2400" dirty="0"/>
              <a:t> axes, units, clear legends, and context.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EDA with data visualization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https://github.com/AmajitMitra/IBM-DS-Capstone-Project/blob/main/EDA%20with%20Visualisation.ipynb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Questions: sites, payload aggregates, firsts, rankings.</a:t>
            </a:r>
          </a:p>
          <a:p>
            <a:pPr>
              <a:defRPr sz="1800"/>
            </a:pPr>
            <a:r>
              <a:rPr lang="en-US" sz="2400" dirty="0"/>
              <a:t>Queries: DISTINCT, GROUP BY/AGG, HAVING, windowed filters.</a:t>
            </a:r>
          </a:p>
          <a:p>
            <a:pPr>
              <a:defRPr sz="1800"/>
            </a:pPr>
            <a:r>
              <a:rPr lang="en-US" sz="2400" dirty="0"/>
              <a:t>Validation: row counts vs. visualization outputs.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EDA with SQL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https://github.com/AmajitMitra/IBM-DS-Capstone-Project/blob/main/EDA%20with%20SQL.ipynb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sz="2400" dirty="0"/>
              <a:t>Layers: site markers, outcome clusters, proximity lines.</a:t>
            </a:r>
          </a:p>
          <a:p>
            <a:pPr>
              <a:defRPr sz="1800"/>
            </a:pPr>
            <a:r>
              <a:rPr lang="en-US" sz="2400" dirty="0"/>
              <a:t>Proximities: nearest coastline, railway, highway, city via Haversine.</a:t>
            </a:r>
          </a:p>
          <a:p>
            <a:pPr>
              <a:defRPr sz="1800"/>
            </a:pPr>
            <a:r>
              <a:rPr lang="en-US" sz="2400" dirty="0"/>
              <a:t>Outputs: distance table and annotated map screenshots.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interactive map with Folium map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https://github.com/AmajitMitra/IBM-DS-Capstone-Project/blob/main/FoliumLab.ipynb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576705-AFA1-3F95-6CDD-577E31A45002}"/>
              </a:ext>
            </a:extLst>
          </p:cNvPr>
          <p:cNvCxnSpPr/>
          <p:nvPr/>
        </p:nvCxnSpPr>
        <p:spPr>
          <a:xfrm>
            <a:off x="770011" y="538650"/>
            <a:ext cx="9527875" cy="500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predictive analysis lab,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https://github.com/AmajitMitra/IBM-DS-Capstone-Project/blob/main/Hands%20on%20Lab%20Complete%20the%20Machine%20Learning%20Prediction%20lab.ipynb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54629"/>
            <a:ext cx="10326708" cy="448491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</a:t>
            </a:r>
          </a:p>
          <a:p>
            <a:pPr marL="230400" indent="-230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IN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 launch performance and drivers of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Data: </a:t>
            </a:r>
          </a:p>
          <a:p>
            <a:pPr marL="230400" indent="-230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SpaceX REST API + Wikipedia web scraping + curated CSVs.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Methods: </a:t>
            </a:r>
          </a:p>
          <a:p>
            <a:pPr marL="230400" indent="-230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EDA (viz + SQL), interactive analytics (Folium/</a:t>
            </a:r>
            <a:r>
              <a:rPr lang="en-IN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Dash), classification </a:t>
            </a:r>
            <a:r>
              <a:rPr lang="en-IN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Findings: </a:t>
            </a:r>
          </a:p>
          <a:p>
            <a:pPr marL="230400" indent="-2304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Success increases with specific booster versions &amp; payload ranges; coastal sites benefit recovery ops.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Impact:</a:t>
            </a:r>
          </a:p>
          <a:p>
            <a:pPr marL="230400" indent="-2304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Provides evidence-backed insights to optimize launch planning and site logistics.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72341"/>
            <a:ext cx="10399485" cy="37229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 context: </a:t>
            </a:r>
          </a:p>
          <a:p>
            <a:pPr marL="230400" indent="-2304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Improving launch success rates reduces cost per launch.</a:t>
            </a:r>
          </a:p>
          <a:p>
            <a:pPr>
              <a:spcBef>
                <a:spcPts val="1400"/>
              </a:spcBef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Questions: </a:t>
            </a:r>
          </a:p>
          <a:p>
            <a:pPr marL="230400" indent="-2304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Which factors correlate with success? How do sites differ?</a:t>
            </a:r>
          </a:p>
          <a:p>
            <a:pPr>
              <a:spcBef>
                <a:spcPts val="1400"/>
              </a:spcBef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Scope: </a:t>
            </a:r>
          </a:p>
          <a:p>
            <a:pPr marL="230400" indent="-2304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Falcon 9/Heavy launches; outcomes, payloads, sites, orbits, dates.</a:t>
            </a:r>
          </a:p>
          <a:p>
            <a:pPr>
              <a:spcBef>
                <a:spcPts val="1400"/>
              </a:spcBef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Assumptions: </a:t>
            </a:r>
          </a:p>
          <a:p>
            <a:pPr marL="230400" indent="-2304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pPr>
            <a:r>
              <a:rPr lang="en-IN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Public data fidelity; approximate geospatial proximity via web map.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6211" y="1650842"/>
            <a:ext cx="5325989" cy="2224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is the model that has the highest classification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9E237-BE44-B948-4E5D-0BBCC25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85" y="1375490"/>
            <a:ext cx="4567384" cy="3223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85D77-458A-1484-5B83-E9950853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50" y="4704942"/>
            <a:ext cx="8364408" cy="1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6276" y="1523206"/>
            <a:ext cx="522165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is the best performing model for the provided dataset with best test accuracy of 0.833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Logistic Regression is presented on the right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C20C5-7AF9-D4B9-DCDB-1AAD4064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58" y="1711551"/>
            <a:ext cx="4740753" cy="36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212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is the best fitted predictive analysis model for the given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8000" dirty="0"/>
              <a:t>SpaceX REST API + Wikipedia scraping.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/>
              <a:t>Cleaning, typing, dedupe, harmonized features.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8000" dirty="0"/>
              <a:t>Train/test split, baseline, classification models, evaluation.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collections are done through the following two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17DFE-EAF7-03A6-FA4A-3EE0AF8E57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20743"/>
          <a:stretch>
            <a:fillRect/>
          </a:stretch>
        </p:blipFill>
        <p:spPr>
          <a:xfrm>
            <a:off x="6731001" y="1661659"/>
            <a:ext cx="432820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647821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defRPr sz="1800"/>
            </a:pPr>
            <a:r>
              <a:rPr lang="en-US" sz="2400" dirty="0"/>
              <a:t>REST endpoints for launches, rockets, payloads; joined on IDs.</a:t>
            </a:r>
          </a:p>
          <a:p>
            <a:pPr>
              <a:defRPr sz="1800"/>
            </a:pPr>
            <a:r>
              <a:rPr lang="en-US" sz="2400" dirty="0"/>
              <a:t>Rate-limited requests; cached responses to JSON/CSV.</a:t>
            </a:r>
          </a:p>
          <a:p>
            <a:pPr>
              <a:defRPr sz="1800"/>
            </a:pPr>
            <a:r>
              <a:rPr lang="en-US" sz="2400" dirty="0"/>
              <a:t>Validation: schema checks &amp; counts across entities.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 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https://github.com/AmajitMitra/IBM-DS-Capstone-Project/blob/main/Data%20Collection%20API%20Lab.ipynb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25446"/>
            <a:ext cx="4781703" cy="5050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defRPr sz="1800"/>
            </a:pPr>
            <a:r>
              <a:rPr lang="en-IN" sz="2400" dirty="0"/>
              <a:t>Wikipedia tables parsed via </a:t>
            </a:r>
            <a:r>
              <a:rPr lang="en-IN" sz="2400" dirty="0" err="1"/>
              <a:t>BeautifulSoup</a:t>
            </a:r>
            <a:r>
              <a:rPr lang="en-IN" sz="2400" dirty="0"/>
              <a:t>.</a:t>
            </a:r>
          </a:p>
          <a:p>
            <a:pPr>
              <a:defRPr sz="1800"/>
            </a:pPr>
            <a:r>
              <a:rPr lang="en-IN" sz="2400" dirty="0"/>
              <a:t>Extracted launch tables, normalized column names, types.</a:t>
            </a:r>
          </a:p>
          <a:p>
            <a:pPr>
              <a:defRPr sz="1800"/>
            </a:pPr>
            <a:r>
              <a:rPr lang="en-IN" sz="2400" dirty="0"/>
              <a:t>Reconciled with API data (date/site/version).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https://github.com/AmajitMitra/IBM-DS-Capstone-Project/blob/main/Data%20Collection%20webscrapping.ipynb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469571"/>
            <a:ext cx="5461000" cy="505097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4CC8D-1A61-9F0A-F6E4-3D0C4AEB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6644"/>
            <a:ext cx="5173589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1688</Words>
  <Application>Microsoft Office PowerPoint</Application>
  <PresentationFormat>Widescreen</PresentationFormat>
  <Paragraphs>262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amajit.mitra1@gmail.com</cp:lastModifiedBy>
  <cp:revision>215</cp:revision>
  <dcterms:created xsi:type="dcterms:W3CDTF">2021-04-29T18:58:34Z</dcterms:created>
  <dcterms:modified xsi:type="dcterms:W3CDTF">2025-09-13T09:50:25Z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